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73" r:id="rId4"/>
    <p:sldId id="259" r:id="rId5"/>
    <p:sldId id="269" r:id="rId6"/>
    <p:sldId id="267" r:id="rId7"/>
    <p:sldId id="268" r:id="rId8"/>
    <p:sldId id="271" r:id="rId9"/>
    <p:sldId id="270" r:id="rId10"/>
    <p:sldId id="266" r:id="rId11"/>
    <p:sldId id="265" r:id="rId12"/>
    <p:sldId id="262" r:id="rId13"/>
    <p:sldId id="261" r:id="rId14"/>
  </p:sldIdLst>
  <p:sldSz cx="12192000" cy="6858000"/>
  <p:notesSz cx="6858000" cy="9144000"/>
  <p:embeddedFontLst>
    <p:embeddedFont>
      <p:font typeface="Brokgauz &amp; Efron" panose="020B0500000000000000" pitchFamily="34" charset="0"/>
      <p:regular r:id="rId15"/>
    </p:embeddedFont>
    <p:embeddedFont>
      <p:font typeface="Calibri Light" panose="020F0302020204030204" pitchFamily="34" charset="0"/>
      <p:regular r:id="rId16"/>
      <p:italic r:id="rId17"/>
    </p:embeddedFont>
    <p:embeddedFont>
      <p:font typeface="Calibri" panose="020F0502020204030204" pitchFamily="34" charset="0"/>
      <p:regular r:id="rId18"/>
      <p:bold r:id="rId19"/>
      <p:italic r:id="rId20"/>
      <p:boldItalic r:id="rId21"/>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Титульный слайд" id="{809C128F-2924-4A16-A067-CE5AED5BAD4B}">
          <p14:sldIdLst>
            <p14:sldId id="256"/>
          </p14:sldIdLst>
        </p14:section>
        <p14:section name="Информация об эпохе" id="{F43BFCFB-17A4-47CB-B7BE-2DB7236185EF}">
          <p14:sldIdLst>
            <p14:sldId id="257"/>
            <p14:sldId id="273"/>
          </p14:sldIdLst>
        </p14:section>
        <p14:section name="Информация об авторе" id="{2C67A7C7-8262-4E86-BEAE-8ACE20D7C68E}">
          <p14:sldIdLst>
            <p14:sldId id="259"/>
            <p14:sldId id="269"/>
            <p14:sldId id="267"/>
            <p14:sldId id="268"/>
            <p14:sldId id="271"/>
          </p14:sldIdLst>
        </p14:section>
        <p14:section name="Цитаты" id="{32E12A3E-C696-4CE9-87E3-CC27738219F3}">
          <p14:sldIdLst>
            <p14:sldId id="270"/>
            <p14:sldId id="266"/>
            <p14:sldId id="265"/>
            <p14:sldId id="262"/>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9C6A"/>
    <a:srgbClr val="3A2F1A"/>
    <a:srgbClr val="896D3D"/>
    <a:srgbClr val="333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62" autoAdjust="0"/>
    <p:restoredTop sz="94161" autoAdjust="0"/>
  </p:normalViewPr>
  <p:slideViewPr>
    <p:cSldViewPr snapToGrid="0">
      <p:cViewPr varScale="1">
        <p:scale>
          <a:sx n="69" d="100"/>
          <a:sy n="69" d="100"/>
        </p:scale>
        <p:origin x="10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12B96DF0-17F9-446A-AB9D-C0202137A783}" type="datetimeFigureOut">
              <a:rPr lang="ru-RU" smtClean="0"/>
              <a:t>11.04.2016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DD9D8A7-AD0F-4CFA-9C17-84B3F65EE998}" type="slidenum">
              <a:rPr lang="ru-RU" smtClean="0"/>
              <a:t>‹#›</a:t>
            </a:fld>
            <a:endParaRPr lang="ru-RU"/>
          </a:p>
        </p:txBody>
      </p:sp>
    </p:spTree>
    <p:extLst>
      <p:ext uri="{BB962C8B-B14F-4D97-AF65-F5344CB8AC3E}">
        <p14:creationId xmlns:p14="http://schemas.microsoft.com/office/powerpoint/2010/main" val="22611035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2B96DF0-17F9-446A-AB9D-C0202137A783}" type="datetimeFigureOut">
              <a:rPr lang="ru-RU" smtClean="0"/>
              <a:t>11.04.2016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DD9D8A7-AD0F-4CFA-9C17-84B3F65EE998}" type="slidenum">
              <a:rPr lang="ru-RU" smtClean="0"/>
              <a:t>‹#›</a:t>
            </a:fld>
            <a:endParaRPr lang="ru-RU"/>
          </a:p>
        </p:txBody>
      </p:sp>
    </p:spTree>
    <p:extLst>
      <p:ext uri="{BB962C8B-B14F-4D97-AF65-F5344CB8AC3E}">
        <p14:creationId xmlns:p14="http://schemas.microsoft.com/office/powerpoint/2010/main" val="22603724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2B96DF0-17F9-446A-AB9D-C0202137A783}" type="datetimeFigureOut">
              <a:rPr lang="ru-RU" smtClean="0"/>
              <a:t>11.04.2016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DD9D8A7-AD0F-4CFA-9C17-84B3F65EE998}" type="slidenum">
              <a:rPr lang="ru-RU" smtClean="0"/>
              <a:t>‹#›</a:t>
            </a:fld>
            <a:endParaRPr lang="ru-RU"/>
          </a:p>
        </p:txBody>
      </p:sp>
    </p:spTree>
    <p:extLst>
      <p:ext uri="{BB962C8B-B14F-4D97-AF65-F5344CB8AC3E}">
        <p14:creationId xmlns:p14="http://schemas.microsoft.com/office/powerpoint/2010/main" val="19378240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12B96DF0-17F9-446A-AB9D-C0202137A783}" type="datetimeFigureOut">
              <a:rPr lang="ru-RU" smtClean="0"/>
              <a:t>11.04.2016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DD9D8A7-AD0F-4CFA-9C17-84B3F65EE998}" type="slidenum">
              <a:rPr lang="ru-RU" smtClean="0"/>
              <a:t>‹#›</a:t>
            </a:fld>
            <a:endParaRPr lang="ru-RU"/>
          </a:p>
        </p:txBody>
      </p:sp>
    </p:spTree>
    <p:extLst>
      <p:ext uri="{BB962C8B-B14F-4D97-AF65-F5344CB8AC3E}">
        <p14:creationId xmlns:p14="http://schemas.microsoft.com/office/powerpoint/2010/main" val="3336596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12B96DF0-17F9-446A-AB9D-C0202137A783}" type="datetimeFigureOut">
              <a:rPr lang="ru-RU" smtClean="0"/>
              <a:t>11.04.2016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1DD9D8A7-AD0F-4CFA-9C17-84B3F65EE998}" type="slidenum">
              <a:rPr lang="ru-RU" smtClean="0"/>
              <a:t>‹#›</a:t>
            </a:fld>
            <a:endParaRPr lang="ru-RU"/>
          </a:p>
        </p:txBody>
      </p:sp>
    </p:spTree>
    <p:extLst>
      <p:ext uri="{BB962C8B-B14F-4D97-AF65-F5344CB8AC3E}">
        <p14:creationId xmlns:p14="http://schemas.microsoft.com/office/powerpoint/2010/main" val="27069328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12B96DF0-17F9-446A-AB9D-C0202137A783}" type="datetimeFigureOut">
              <a:rPr lang="ru-RU" smtClean="0"/>
              <a:t>11.04.2016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DD9D8A7-AD0F-4CFA-9C17-84B3F65EE998}" type="slidenum">
              <a:rPr lang="ru-RU" smtClean="0"/>
              <a:t>‹#›</a:t>
            </a:fld>
            <a:endParaRPr lang="ru-RU"/>
          </a:p>
        </p:txBody>
      </p:sp>
    </p:spTree>
    <p:extLst>
      <p:ext uri="{BB962C8B-B14F-4D97-AF65-F5344CB8AC3E}">
        <p14:creationId xmlns:p14="http://schemas.microsoft.com/office/powerpoint/2010/main" val="11352862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12B96DF0-17F9-446A-AB9D-C0202137A783}" type="datetimeFigureOut">
              <a:rPr lang="ru-RU" smtClean="0"/>
              <a:t>11.04.2016</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1DD9D8A7-AD0F-4CFA-9C17-84B3F65EE998}" type="slidenum">
              <a:rPr lang="ru-RU" smtClean="0"/>
              <a:t>‹#›</a:t>
            </a:fld>
            <a:endParaRPr lang="ru-RU"/>
          </a:p>
        </p:txBody>
      </p:sp>
    </p:spTree>
    <p:extLst>
      <p:ext uri="{BB962C8B-B14F-4D97-AF65-F5344CB8AC3E}">
        <p14:creationId xmlns:p14="http://schemas.microsoft.com/office/powerpoint/2010/main" val="5056758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12B96DF0-17F9-446A-AB9D-C0202137A783}" type="datetimeFigureOut">
              <a:rPr lang="ru-RU" smtClean="0"/>
              <a:t>11.04.2016</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1DD9D8A7-AD0F-4CFA-9C17-84B3F65EE998}" type="slidenum">
              <a:rPr lang="ru-RU" smtClean="0"/>
              <a:t>‹#›</a:t>
            </a:fld>
            <a:endParaRPr lang="ru-RU"/>
          </a:p>
        </p:txBody>
      </p:sp>
    </p:spTree>
    <p:extLst>
      <p:ext uri="{BB962C8B-B14F-4D97-AF65-F5344CB8AC3E}">
        <p14:creationId xmlns:p14="http://schemas.microsoft.com/office/powerpoint/2010/main" val="22478966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2B96DF0-17F9-446A-AB9D-C0202137A783}" type="datetimeFigureOut">
              <a:rPr lang="ru-RU" smtClean="0"/>
              <a:t>11.04.2016</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1DD9D8A7-AD0F-4CFA-9C17-84B3F65EE998}" type="slidenum">
              <a:rPr lang="ru-RU" smtClean="0"/>
              <a:t>‹#›</a:t>
            </a:fld>
            <a:endParaRPr lang="ru-RU"/>
          </a:p>
        </p:txBody>
      </p:sp>
    </p:spTree>
    <p:extLst>
      <p:ext uri="{BB962C8B-B14F-4D97-AF65-F5344CB8AC3E}">
        <p14:creationId xmlns:p14="http://schemas.microsoft.com/office/powerpoint/2010/main" val="36951295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2B96DF0-17F9-446A-AB9D-C0202137A783}" type="datetimeFigureOut">
              <a:rPr lang="ru-RU" smtClean="0"/>
              <a:t>11.04.2016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DD9D8A7-AD0F-4CFA-9C17-84B3F65EE998}" type="slidenum">
              <a:rPr lang="ru-RU" smtClean="0"/>
              <a:t>‹#›</a:t>
            </a:fld>
            <a:endParaRPr lang="ru-RU"/>
          </a:p>
        </p:txBody>
      </p:sp>
    </p:spTree>
    <p:extLst>
      <p:ext uri="{BB962C8B-B14F-4D97-AF65-F5344CB8AC3E}">
        <p14:creationId xmlns:p14="http://schemas.microsoft.com/office/powerpoint/2010/main" val="25447169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12B96DF0-17F9-446A-AB9D-C0202137A783}" type="datetimeFigureOut">
              <a:rPr lang="ru-RU" smtClean="0"/>
              <a:t>11.04.2016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1DD9D8A7-AD0F-4CFA-9C17-84B3F65EE998}" type="slidenum">
              <a:rPr lang="ru-RU" smtClean="0"/>
              <a:t>‹#›</a:t>
            </a:fld>
            <a:endParaRPr lang="ru-RU"/>
          </a:p>
        </p:txBody>
      </p:sp>
    </p:spTree>
    <p:extLst>
      <p:ext uri="{BB962C8B-B14F-4D97-AF65-F5344CB8AC3E}">
        <p14:creationId xmlns:p14="http://schemas.microsoft.com/office/powerpoint/2010/main" val="28155140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B96DF0-17F9-446A-AB9D-C0202137A783}" type="datetimeFigureOut">
              <a:rPr lang="ru-RU" smtClean="0"/>
              <a:t>11.04.2016</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9D8A7-AD0F-4CFA-9C17-84B3F65EE998}" type="slidenum">
              <a:rPr lang="ru-RU" smtClean="0"/>
              <a:t>‹#›</a:t>
            </a:fld>
            <a:endParaRPr lang="ru-RU"/>
          </a:p>
        </p:txBody>
      </p:sp>
    </p:spTree>
    <p:extLst>
      <p:ext uri="{BB962C8B-B14F-4D97-AF65-F5344CB8AC3E}">
        <p14:creationId xmlns:p14="http://schemas.microsoft.com/office/powerpoint/2010/main" val="2466694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93271" y="2097718"/>
            <a:ext cx="11005458" cy="1148442"/>
          </a:xfrm>
        </p:spPr>
        <p:txBody>
          <a:bodyPr>
            <a:noAutofit/>
          </a:bodyPr>
          <a:lstStyle/>
          <a:p>
            <a:r>
              <a:rPr lang="ru-RU" sz="6800" dirty="0" smtClean="0">
                <a:solidFill>
                  <a:srgbClr val="3A2F1A"/>
                </a:solidFill>
                <a:latin typeface="Brokgauz &amp; Efron" panose="020B0500000000000000" pitchFamily="34" charset="0"/>
              </a:rPr>
              <a:t>Записки революционера</a:t>
            </a:r>
            <a:endParaRPr lang="ru-RU" sz="6800" dirty="0">
              <a:solidFill>
                <a:srgbClr val="3A2F1A"/>
              </a:solidFill>
              <a:latin typeface="Brokgauz &amp; Efron" panose="020B0500000000000000" pitchFamily="34" charset="0"/>
            </a:endParaRPr>
          </a:p>
        </p:txBody>
      </p:sp>
      <p:sp>
        <p:nvSpPr>
          <p:cNvPr id="3" name="Подзаголовок 2"/>
          <p:cNvSpPr>
            <a:spLocks noGrp="1"/>
          </p:cNvSpPr>
          <p:nvPr>
            <p:ph type="subTitle" idx="1"/>
          </p:nvPr>
        </p:nvSpPr>
        <p:spPr>
          <a:xfrm>
            <a:off x="1524000" y="935605"/>
            <a:ext cx="9144000" cy="988729"/>
          </a:xfrm>
        </p:spPr>
        <p:txBody>
          <a:bodyPr>
            <a:normAutofit/>
          </a:bodyPr>
          <a:lstStyle/>
          <a:p>
            <a:r>
              <a:rPr lang="ru-RU" sz="4800" dirty="0" smtClean="0">
                <a:solidFill>
                  <a:srgbClr val="3A2F1A"/>
                </a:solidFill>
                <a:latin typeface="Brokgauz &amp; Efron" panose="020B0500000000000000" pitchFamily="34" charset="0"/>
              </a:rPr>
              <a:t>П. А. Кропоткин</a:t>
            </a:r>
            <a:endParaRPr lang="ru-RU" sz="4800" dirty="0">
              <a:solidFill>
                <a:srgbClr val="3A2F1A"/>
              </a:solidFill>
              <a:latin typeface="Brokgauz &amp; Efron" panose="020B0500000000000000" pitchFamily="34" charset="0"/>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5581" y="3557284"/>
            <a:ext cx="4420838" cy="3004965"/>
          </a:xfrm>
          <a:prstGeom prst="rect">
            <a:avLst/>
          </a:prstGeom>
        </p:spPr>
      </p:pic>
    </p:spTree>
    <p:extLst>
      <p:ext uri="{BB962C8B-B14F-4D97-AF65-F5344CB8AC3E}">
        <p14:creationId xmlns:p14="http://schemas.microsoft.com/office/powerpoint/2010/main" val="23330851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ru-RU" dirty="0" smtClean="0">
                <a:latin typeface="Brokgauz &amp; Efron" panose="020B0500000000000000" pitchFamily="34" charset="0"/>
              </a:rPr>
              <a:t>Отношение к крепостным</a:t>
            </a:r>
            <a:endParaRPr lang="ru-RU" dirty="0">
              <a:latin typeface="Brokgauz &amp; Efron" panose="020B0500000000000000" pitchFamily="34" charset="0"/>
            </a:endParaRPr>
          </a:p>
        </p:txBody>
      </p:sp>
      <p:sp>
        <p:nvSpPr>
          <p:cNvPr id="6" name="Объект 5"/>
          <p:cNvSpPr>
            <a:spLocks noGrp="1"/>
          </p:cNvSpPr>
          <p:nvPr>
            <p:ph idx="1"/>
          </p:nvPr>
        </p:nvSpPr>
        <p:spPr>
          <a:xfrm>
            <a:off x="1646586" y="2187076"/>
            <a:ext cx="8898828" cy="3717335"/>
          </a:xfrm>
        </p:spPr>
        <p:txBody>
          <a:bodyPr>
            <a:noAutofit/>
          </a:bodyPr>
          <a:lstStyle/>
          <a:p>
            <a:pPr marL="0" indent="0">
              <a:lnSpc>
                <a:spcPct val="100000"/>
              </a:lnSpc>
              <a:buNone/>
            </a:pPr>
            <a:r>
              <a:rPr lang="ru-RU" dirty="0">
                <a:latin typeface="Brokgauz &amp; Efron" panose="020B0500000000000000" pitchFamily="34" charset="0"/>
              </a:rPr>
              <a:t>Человеческие чувства не признавались, даже не подозревались в крепостных. Когда Тургенев писал "Му-му", а Григорович свои романы, в которых заставлял публику плакать над несчастьем крепостных, для многих читателей то было настоящим откровением. "Возможно ли это? Неужели крепостные любят совсем как мы?"</a:t>
            </a:r>
          </a:p>
        </p:txBody>
      </p:sp>
      <p:sp>
        <p:nvSpPr>
          <p:cNvPr id="7" name="TextBox 6"/>
          <p:cNvSpPr txBox="1"/>
          <p:nvPr/>
        </p:nvSpPr>
        <p:spPr>
          <a:xfrm>
            <a:off x="602825" y="1690688"/>
            <a:ext cx="888759" cy="1862048"/>
          </a:xfrm>
          <a:prstGeom prst="rect">
            <a:avLst/>
          </a:prstGeom>
          <a:noFill/>
        </p:spPr>
        <p:txBody>
          <a:bodyPr wrap="square" rtlCol="0">
            <a:spAutoFit/>
          </a:bodyPr>
          <a:lstStyle/>
          <a:p>
            <a:r>
              <a:rPr lang="ru-RU" sz="11500" dirty="0">
                <a:latin typeface="Brokgauz &amp; Efron" panose="020B0500000000000000" pitchFamily="34" charset="0"/>
              </a:rPr>
              <a:t>«</a:t>
            </a:r>
          </a:p>
        </p:txBody>
      </p:sp>
      <p:sp>
        <p:nvSpPr>
          <p:cNvPr id="8" name="TextBox 7"/>
          <p:cNvSpPr txBox="1"/>
          <p:nvPr/>
        </p:nvSpPr>
        <p:spPr>
          <a:xfrm>
            <a:off x="10465041" y="4284256"/>
            <a:ext cx="888759" cy="1862048"/>
          </a:xfrm>
          <a:prstGeom prst="rect">
            <a:avLst/>
          </a:prstGeom>
          <a:noFill/>
        </p:spPr>
        <p:txBody>
          <a:bodyPr wrap="square" rtlCol="0">
            <a:spAutoFit/>
          </a:bodyPr>
          <a:lstStyle/>
          <a:p>
            <a:r>
              <a:rPr lang="ru-RU" sz="11500" dirty="0">
                <a:latin typeface="Brokgauz &amp; Efron" panose="020B0500000000000000" pitchFamily="34" charset="0"/>
              </a:rPr>
              <a:t>»</a:t>
            </a:r>
          </a:p>
        </p:txBody>
      </p:sp>
    </p:spTree>
    <p:extLst>
      <p:ext uri="{BB962C8B-B14F-4D97-AF65-F5344CB8AC3E}">
        <p14:creationId xmlns:p14="http://schemas.microsoft.com/office/powerpoint/2010/main" val="6772235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ru-RU" dirty="0" smtClean="0">
                <a:latin typeface="Brokgauz &amp; Efron" panose="020B0500000000000000" pitchFamily="34" charset="0"/>
              </a:rPr>
              <a:t>Солдатская служба</a:t>
            </a:r>
            <a:endParaRPr lang="ru-RU" dirty="0">
              <a:latin typeface="Brokgauz &amp; Efron" panose="020B0500000000000000" pitchFamily="34" charset="0"/>
            </a:endParaRPr>
          </a:p>
        </p:txBody>
      </p:sp>
      <p:sp>
        <p:nvSpPr>
          <p:cNvPr id="6" name="Объект 5"/>
          <p:cNvSpPr>
            <a:spLocks noGrp="1"/>
          </p:cNvSpPr>
          <p:nvPr>
            <p:ph idx="1"/>
          </p:nvPr>
        </p:nvSpPr>
        <p:spPr>
          <a:xfrm>
            <a:off x="1682086" y="2631214"/>
            <a:ext cx="8782955" cy="2985815"/>
          </a:xfrm>
        </p:spPr>
        <p:txBody>
          <a:bodyPr>
            <a:normAutofit/>
          </a:bodyPr>
          <a:lstStyle/>
          <a:p>
            <a:pPr marL="0" indent="0">
              <a:lnSpc>
                <a:spcPct val="100000"/>
              </a:lnSpc>
              <a:buNone/>
            </a:pPr>
            <a:r>
              <a:rPr lang="ru-RU" dirty="0">
                <a:latin typeface="Brokgauz &amp; Efron" panose="020B0500000000000000" pitchFamily="34" charset="0"/>
              </a:rPr>
              <a:t>Служба в то время была ужасна, она продолжалась двадцать пять лет. Стать солдатом значило навсегда оторваться от родной деревни. Побои, розги, палки сыпались каждый день. Жестокость при этом превосходила все, что можно себе представить. </a:t>
            </a:r>
          </a:p>
        </p:txBody>
      </p:sp>
      <p:sp>
        <p:nvSpPr>
          <p:cNvPr id="7" name="TextBox 6"/>
          <p:cNvSpPr txBox="1"/>
          <p:nvPr/>
        </p:nvSpPr>
        <p:spPr>
          <a:xfrm>
            <a:off x="602825" y="2108700"/>
            <a:ext cx="888759" cy="1862048"/>
          </a:xfrm>
          <a:prstGeom prst="rect">
            <a:avLst/>
          </a:prstGeom>
          <a:noFill/>
        </p:spPr>
        <p:txBody>
          <a:bodyPr wrap="square" rtlCol="0">
            <a:spAutoFit/>
          </a:bodyPr>
          <a:lstStyle/>
          <a:p>
            <a:r>
              <a:rPr lang="ru-RU" sz="11500" dirty="0">
                <a:latin typeface="Brokgauz &amp; Efron" panose="020B0500000000000000" pitchFamily="34" charset="0"/>
              </a:rPr>
              <a:t>«</a:t>
            </a:r>
          </a:p>
        </p:txBody>
      </p:sp>
      <p:sp>
        <p:nvSpPr>
          <p:cNvPr id="8" name="TextBox 7"/>
          <p:cNvSpPr txBox="1"/>
          <p:nvPr/>
        </p:nvSpPr>
        <p:spPr>
          <a:xfrm>
            <a:off x="10465041" y="3970748"/>
            <a:ext cx="888759" cy="1862048"/>
          </a:xfrm>
          <a:prstGeom prst="rect">
            <a:avLst/>
          </a:prstGeom>
          <a:noFill/>
        </p:spPr>
        <p:txBody>
          <a:bodyPr wrap="square" rtlCol="0">
            <a:spAutoFit/>
          </a:bodyPr>
          <a:lstStyle/>
          <a:p>
            <a:r>
              <a:rPr lang="ru-RU" sz="11500" dirty="0">
                <a:latin typeface="Brokgauz &amp; Efron" panose="020B0500000000000000" pitchFamily="34" charset="0"/>
              </a:rPr>
              <a:t>»</a:t>
            </a:r>
          </a:p>
        </p:txBody>
      </p:sp>
    </p:spTree>
    <p:extLst>
      <p:ext uri="{BB962C8B-B14F-4D97-AF65-F5344CB8AC3E}">
        <p14:creationId xmlns:p14="http://schemas.microsoft.com/office/powerpoint/2010/main" val="24581433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ru-RU" dirty="0" smtClean="0">
                <a:latin typeface="Brokgauz &amp; Efron" panose="020B0500000000000000" pitchFamily="34" charset="0"/>
              </a:rPr>
              <a:t>Грабежи в министерствах</a:t>
            </a:r>
            <a:endParaRPr lang="ru-RU" dirty="0">
              <a:latin typeface="Brokgauz &amp; Efron" panose="020B0500000000000000" pitchFamily="34" charset="0"/>
            </a:endParaRPr>
          </a:p>
        </p:txBody>
      </p:sp>
      <p:sp>
        <p:nvSpPr>
          <p:cNvPr id="6" name="Объект 5"/>
          <p:cNvSpPr>
            <a:spLocks noGrp="1"/>
          </p:cNvSpPr>
          <p:nvPr>
            <p:ph idx="1"/>
          </p:nvPr>
        </p:nvSpPr>
        <p:spPr>
          <a:xfrm>
            <a:off x="1682085" y="2213202"/>
            <a:ext cx="9036835" cy="3730398"/>
          </a:xfrm>
        </p:spPr>
        <p:txBody>
          <a:bodyPr>
            <a:normAutofit/>
          </a:bodyPr>
          <a:lstStyle/>
          <a:p>
            <a:pPr marL="0" indent="0">
              <a:lnSpc>
                <a:spcPct val="100000"/>
              </a:lnSpc>
              <a:buNone/>
            </a:pPr>
            <a:r>
              <a:rPr lang="ru-RU" dirty="0">
                <a:latin typeface="Brokgauz &amp; Efron" panose="020B0500000000000000" pitchFamily="34" charset="0"/>
              </a:rPr>
              <a:t>Повсеместно в </a:t>
            </a:r>
            <a:r>
              <a:rPr lang="ru-RU" dirty="0" smtClean="0">
                <a:latin typeface="Brokgauz &amp; Efron" panose="020B0500000000000000" pitchFamily="34" charset="0"/>
              </a:rPr>
              <a:t>министерствах… грабеж </a:t>
            </a:r>
            <a:r>
              <a:rPr lang="ru-RU" dirty="0">
                <a:latin typeface="Brokgauz &amp; Efron" panose="020B0500000000000000" pitchFamily="34" charset="0"/>
              </a:rPr>
              <a:t>шел на большую ногу. Таким путем составлялись колоссальные состояния. </a:t>
            </a:r>
            <a:endParaRPr lang="ru-RU" dirty="0" smtClean="0">
              <a:latin typeface="Brokgauz &amp; Efron" panose="020B0500000000000000" pitchFamily="34" charset="0"/>
            </a:endParaRPr>
          </a:p>
          <a:p>
            <a:pPr marL="0" indent="0">
              <a:lnSpc>
                <a:spcPct val="100000"/>
              </a:lnSpc>
              <a:buNone/>
            </a:pPr>
            <a:r>
              <a:rPr lang="ru-RU" dirty="0">
                <a:latin typeface="Brokgauz &amp; Efron" panose="020B0500000000000000" pitchFamily="34" charset="0"/>
              </a:rPr>
              <a:t>С</a:t>
            </a:r>
            <a:r>
              <a:rPr lang="ru-RU" dirty="0" smtClean="0">
                <a:latin typeface="Brokgauz &amp; Efron" panose="020B0500000000000000" pitchFamily="34" charset="0"/>
              </a:rPr>
              <a:t>делки </a:t>
            </a:r>
            <a:r>
              <a:rPr lang="ru-RU" dirty="0">
                <a:latin typeface="Brokgauz &amp; Efron" panose="020B0500000000000000" pitchFamily="34" charset="0"/>
              </a:rPr>
              <a:t>совершались открыто, и Александр II отлично знал про них. </a:t>
            </a:r>
            <a:r>
              <a:rPr lang="ru-RU" dirty="0" smtClean="0">
                <a:latin typeface="Brokgauz &amp; Efron" panose="020B0500000000000000" pitchFamily="34" charset="0"/>
              </a:rPr>
              <a:t>Но </a:t>
            </a:r>
            <a:r>
              <a:rPr lang="ru-RU" dirty="0">
                <a:latin typeface="Brokgauz &amp; Efron" panose="020B0500000000000000" pitchFamily="34" charset="0"/>
              </a:rPr>
              <a:t>царь видел в этих ворах своих защитников от революции и держал их, покуда их грабежи не становились слишком уж гласны.</a:t>
            </a:r>
          </a:p>
        </p:txBody>
      </p:sp>
      <p:sp>
        <p:nvSpPr>
          <p:cNvPr id="7" name="TextBox 6"/>
          <p:cNvSpPr txBox="1"/>
          <p:nvPr/>
        </p:nvSpPr>
        <p:spPr>
          <a:xfrm>
            <a:off x="602825" y="1690688"/>
            <a:ext cx="888759" cy="1862048"/>
          </a:xfrm>
          <a:prstGeom prst="rect">
            <a:avLst/>
          </a:prstGeom>
          <a:noFill/>
        </p:spPr>
        <p:txBody>
          <a:bodyPr wrap="square" rtlCol="0">
            <a:spAutoFit/>
          </a:bodyPr>
          <a:lstStyle/>
          <a:p>
            <a:r>
              <a:rPr lang="ru-RU" sz="11500" dirty="0">
                <a:latin typeface="Brokgauz &amp; Efron" panose="020B0500000000000000" pitchFamily="34" charset="0"/>
              </a:rPr>
              <a:t>«</a:t>
            </a:r>
          </a:p>
        </p:txBody>
      </p:sp>
      <p:sp>
        <p:nvSpPr>
          <p:cNvPr id="8" name="TextBox 7"/>
          <p:cNvSpPr txBox="1"/>
          <p:nvPr/>
        </p:nvSpPr>
        <p:spPr>
          <a:xfrm>
            <a:off x="10465041" y="4408123"/>
            <a:ext cx="888759" cy="1862048"/>
          </a:xfrm>
          <a:prstGeom prst="rect">
            <a:avLst/>
          </a:prstGeom>
          <a:noFill/>
        </p:spPr>
        <p:txBody>
          <a:bodyPr wrap="square" rtlCol="0">
            <a:spAutoFit/>
          </a:bodyPr>
          <a:lstStyle/>
          <a:p>
            <a:r>
              <a:rPr lang="ru-RU" sz="11500" dirty="0">
                <a:latin typeface="Brokgauz &amp; Efron" panose="020B0500000000000000" pitchFamily="34" charset="0"/>
              </a:rPr>
              <a:t>»</a:t>
            </a:r>
          </a:p>
        </p:txBody>
      </p:sp>
    </p:spTree>
    <p:extLst>
      <p:ext uri="{BB962C8B-B14F-4D97-AF65-F5344CB8AC3E}">
        <p14:creationId xmlns:p14="http://schemas.microsoft.com/office/powerpoint/2010/main" val="20737950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ru-RU" dirty="0" smtClean="0">
                <a:latin typeface="Brokgauz &amp; Efron" panose="020B0500000000000000" pitchFamily="34" charset="0"/>
              </a:rPr>
              <a:t>Отмена крепостного права</a:t>
            </a:r>
            <a:endParaRPr lang="ru-RU" dirty="0">
              <a:latin typeface="Brokgauz &amp; Efron" panose="020B0500000000000000" pitchFamily="34" charset="0"/>
            </a:endParaRPr>
          </a:p>
        </p:txBody>
      </p:sp>
      <p:sp>
        <p:nvSpPr>
          <p:cNvPr id="6" name="Объект 5"/>
          <p:cNvSpPr>
            <a:spLocks noGrp="1"/>
          </p:cNvSpPr>
          <p:nvPr>
            <p:ph idx="1"/>
          </p:nvPr>
        </p:nvSpPr>
        <p:spPr>
          <a:xfrm>
            <a:off x="1517469" y="2508070"/>
            <a:ext cx="9036835" cy="3422468"/>
          </a:xfrm>
        </p:spPr>
        <p:txBody>
          <a:bodyPr>
            <a:normAutofit/>
          </a:bodyPr>
          <a:lstStyle/>
          <a:p>
            <a:pPr marL="0" indent="0">
              <a:lnSpc>
                <a:spcPct val="100000"/>
              </a:lnSpc>
              <a:buNone/>
            </a:pPr>
            <a:r>
              <a:rPr lang="ru-RU" dirty="0" smtClean="0">
                <a:latin typeface="Brokgauz &amp; Efron" panose="020B0500000000000000" pitchFamily="34" charset="0"/>
              </a:rPr>
              <a:t>Я… был </a:t>
            </a:r>
            <a:r>
              <a:rPr lang="ru-RU" dirty="0">
                <a:latin typeface="Brokgauz &amp; Efron" panose="020B0500000000000000" pitchFamily="34" charset="0"/>
              </a:rPr>
              <a:t>поражен тем, как разумно и спокойно приняли крестьяне новые условия. Врожденная доброта их и мягкость остались, но клеймо рабства исчезло. Крестьяне говорили со своими прежними господами как равные с равными, как будто бы никогда и не существовало иных отношении между ними.</a:t>
            </a:r>
          </a:p>
        </p:txBody>
      </p:sp>
      <p:sp>
        <p:nvSpPr>
          <p:cNvPr id="7" name="TextBox 6"/>
          <p:cNvSpPr txBox="1"/>
          <p:nvPr/>
        </p:nvSpPr>
        <p:spPr>
          <a:xfrm>
            <a:off x="516830" y="1951946"/>
            <a:ext cx="888759" cy="1862048"/>
          </a:xfrm>
          <a:prstGeom prst="rect">
            <a:avLst/>
          </a:prstGeom>
          <a:noFill/>
        </p:spPr>
        <p:txBody>
          <a:bodyPr wrap="square" rtlCol="0">
            <a:spAutoFit/>
          </a:bodyPr>
          <a:lstStyle/>
          <a:p>
            <a:r>
              <a:rPr lang="ru-RU" sz="11500" dirty="0">
                <a:latin typeface="Brokgauz &amp; Efron" panose="020B0500000000000000" pitchFamily="34" charset="0"/>
              </a:rPr>
              <a:t>«</a:t>
            </a:r>
          </a:p>
        </p:txBody>
      </p:sp>
      <p:sp>
        <p:nvSpPr>
          <p:cNvPr id="8" name="TextBox 7"/>
          <p:cNvSpPr txBox="1"/>
          <p:nvPr/>
        </p:nvSpPr>
        <p:spPr>
          <a:xfrm>
            <a:off x="10465041" y="4355873"/>
            <a:ext cx="888759" cy="1862048"/>
          </a:xfrm>
          <a:prstGeom prst="rect">
            <a:avLst/>
          </a:prstGeom>
          <a:noFill/>
        </p:spPr>
        <p:txBody>
          <a:bodyPr wrap="square" rtlCol="0">
            <a:spAutoFit/>
          </a:bodyPr>
          <a:lstStyle/>
          <a:p>
            <a:r>
              <a:rPr lang="ru-RU" sz="11500" dirty="0">
                <a:latin typeface="Brokgauz &amp; Efron" panose="020B0500000000000000" pitchFamily="34" charset="0"/>
              </a:rPr>
              <a:t>»</a:t>
            </a:r>
          </a:p>
        </p:txBody>
      </p:sp>
    </p:spTree>
    <p:extLst>
      <p:ext uri="{BB962C8B-B14F-4D97-AF65-F5344CB8AC3E}">
        <p14:creationId xmlns:p14="http://schemas.microsoft.com/office/powerpoint/2010/main" val="21566671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Brokgauz &amp; Efron" panose="020B0500000000000000" pitchFamily="34" charset="0"/>
              </a:rPr>
              <a:t>Основные события (конец </a:t>
            </a:r>
            <a:r>
              <a:rPr lang="en-US" dirty="0" smtClean="0">
                <a:latin typeface="Brokgauz &amp; Efron" panose="020B0500000000000000" pitchFamily="34" charset="0"/>
              </a:rPr>
              <a:t>XIX </a:t>
            </a:r>
            <a:r>
              <a:rPr lang="ru-RU" dirty="0" smtClean="0">
                <a:latin typeface="Brokgauz &amp; Efron" panose="020B0500000000000000" pitchFamily="34" charset="0"/>
              </a:rPr>
              <a:t>в.)</a:t>
            </a:r>
            <a:endParaRPr lang="ru-RU" dirty="0">
              <a:latin typeface="Brokgauz &amp; Efron" panose="020B0500000000000000" pitchFamily="34" charset="0"/>
            </a:endParaRPr>
          </a:p>
        </p:txBody>
      </p:sp>
      <p:sp>
        <p:nvSpPr>
          <p:cNvPr id="3" name="Объект 2"/>
          <p:cNvSpPr>
            <a:spLocks noGrp="1"/>
          </p:cNvSpPr>
          <p:nvPr>
            <p:ph idx="1"/>
          </p:nvPr>
        </p:nvSpPr>
        <p:spPr>
          <a:xfrm>
            <a:off x="555008" y="1581505"/>
            <a:ext cx="11081983" cy="4778351"/>
          </a:xfrm>
        </p:spPr>
        <p:txBody>
          <a:bodyPr>
            <a:noAutofit/>
          </a:bodyPr>
          <a:lstStyle/>
          <a:p>
            <a:pPr>
              <a:lnSpc>
                <a:spcPct val="100000"/>
              </a:lnSpc>
            </a:pPr>
            <a:r>
              <a:rPr lang="ru-RU" sz="2400" dirty="0" smtClean="0">
                <a:latin typeface="Brokgauz &amp; Efron" panose="020B0500000000000000" pitchFamily="34" charset="0"/>
              </a:rPr>
              <a:t>1853—1856 </a:t>
            </a:r>
            <a:r>
              <a:rPr lang="ru-RU" sz="2400" dirty="0">
                <a:latin typeface="Brokgauz &amp; Efron" panose="020B0500000000000000" pitchFamily="34" charset="0"/>
              </a:rPr>
              <a:t>— Крымская </a:t>
            </a:r>
            <a:r>
              <a:rPr lang="ru-RU" sz="2400" dirty="0" smtClean="0">
                <a:latin typeface="Brokgauz &amp; Efron" panose="020B0500000000000000" pitchFamily="34" charset="0"/>
              </a:rPr>
              <a:t>война </a:t>
            </a:r>
            <a:r>
              <a:rPr lang="ru-RU" sz="2400" dirty="0">
                <a:latin typeface="Brokgauz &amp; Efron" panose="020B0500000000000000" pitchFamily="34" charset="0"/>
              </a:rPr>
              <a:t>(закончилась с подписанием Парижского мирного договора)</a:t>
            </a:r>
            <a:r>
              <a:rPr lang="ru-RU" sz="2400" dirty="0" smtClean="0">
                <a:latin typeface="Brokgauz &amp; Efron" panose="020B0500000000000000" pitchFamily="34" charset="0"/>
              </a:rPr>
              <a:t>. </a:t>
            </a:r>
            <a:r>
              <a:rPr lang="ru-RU" sz="2400" dirty="0">
                <a:latin typeface="Brokgauz &amp; Efron" panose="020B0500000000000000" pitchFamily="34" charset="0"/>
              </a:rPr>
              <a:t>Николай не доживает до её конца. Зимой простужается и умирает в 1855 году.</a:t>
            </a:r>
          </a:p>
          <a:p>
            <a:pPr>
              <a:lnSpc>
                <a:spcPct val="100000"/>
              </a:lnSpc>
            </a:pPr>
            <a:r>
              <a:rPr lang="ru-RU" sz="2400" dirty="0" smtClean="0">
                <a:latin typeface="Brokgauz &amp; Efron" panose="020B0500000000000000" pitchFamily="34" charset="0"/>
              </a:rPr>
              <a:t>1855 </a:t>
            </a:r>
            <a:r>
              <a:rPr lang="ru-RU" sz="2400" dirty="0">
                <a:latin typeface="Brokgauz &amp; Efron" panose="020B0500000000000000" pitchFamily="34" charset="0"/>
              </a:rPr>
              <a:t>— Начало правления Александра II (до 1881</a:t>
            </a:r>
            <a:r>
              <a:rPr lang="ru-RU" sz="2400" dirty="0" smtClean="0">
                <a:latin typeface="Brokgauz &amp; Efron" panose="020B0500000000000000" pitchFamily="34" charset="0"/>
              </a:rPr>
              <a:t>).</a:t>
            </a:r>
            <a:endParaRPr lang="ru-RU" sz="2400" dirty="0">
              <a:latin typeface="Brokgauz &amp; Efron" panose="020B0500000000000000" pitchFamily="34" charset="0"/>
            </a:endParaRPr>
          </a:p>
          <a:p>
            <a:pPr>
              <a:lnSpc>
                <a:spcPct val="100000"/>
              </a:lnSpc>
            </a:pPr>
            <a:r>
              <a:rPr lang="ru-RU" sz="2400" dirty="0" smtClean="0">
                <a:latin typeface="Brokgauz &amp; Efron" panose="020B0500000000000000" pitchFamily="34" charset="0"/>
              </a:rPr>
              <a:t>1861 </a:t>
            </a:r>
            <a:r>
              <a:rPr lang="ru-RU" sz="2400" dirty="0">
                <a:latin typeface="Brokgauz &amp; Efron" panose="020B0500000000000000" pitchFamily="34" charset="0"/>
              </a:rPr>
              <a:t>— Манифест об отмене крепостного права</a:t>
            </a:r>
            <a:r>
              <a:rPr lang="ru-RU" sz="2400" dirty="0" smtClean="0">
                <a:latin typeface="Brokgauz &amp; Efron" panose="020B0500000000000000" pitchFamily="34" charset="0"/>
              </a:rPr>
              <a:t>.</a:t>
            </a:r>
          </a:p>
          <a:p>
            <a:pPr>
              <a:lnSpc>
                <a:spcPct val="100000"/>
              </a:lnSpc>
            </a:pPr>
            <a:r>
              <a:rPr lang="ru-RU" sz="2400" dirty="0" smtClean="0">
                <a:latin typeface="Brokgauz &amp; Efron" panose="020B0500000000000000" pitchFamily="34" charset="0"/>
              </a:rPr>
              <a:t>1867 </a:t>
            </a:r>
            <a:r>
              <a:rPr lang="ru-RU" sz="2400" dirty="0">
                <a:latin typeface="Brokgauz &amp; Efron" panose="020B0500000000000000" pitchFamily="34" charset="0"/>
              </a:rPr>
              <a:t>— Россия продаёт Аляску США.</a:t>
            </a:r>
          </a:p>
          <a:p>
            <a:pPr>
              <a:lnSpc>
                <a:spcPct val="100000"/>
              </a:lnSpc>
            </a:pPr>
            <a:r>
              <a:rPr lang="ru-RU" sz="2400" dirty="0" smtClean="0">
                <a:latin typeface="Brokgauz &amp; Efron" panose="020B0500000000000000" pitchFamily="34" charset="0"/>
              </a:rPr>
              <a:t>1881 </a:t>
            </a:r>
            <a:r>
              <a:rPr lang="ru-RU" sz="2400" dirty="0">
                <a:latin typeface="Brokgauz &amp; Efron" panose="020B0500000000000000" pitchFamily="34" charset="0"/>
              </a:rPr>
              <a:t>— Убийство народовольцами Александра II. Начало царствования Александра III</a:t>
            </a:r>
            <a:r>
              <a:rPr lang="ru-RU" sz="2400" dirty="0" smtClean="0">
                <a:latin typeface="Brokgauz &amp; Efron" panose="020B0500000000000000" pitchFamily="34" charset="0"/>
              </a:rPr>
              <a:t>.</a:t>
            </a:r>
            <a:endParaRPr lang="ru-RU" sz="2400" dirty="0">
              <a:latin typeface="Brokgauz &amp; Efron" panose="020B0500000000000000" pitchFamily="34" charset="0"/>
            </a:endParaRPr>
          </a:p>
          <a:p>
            <a:pPr>
              <a:lnSpc>
                <a:spcPct val="100000"/>
              </a:lnSpc>
            </a:pPr>
            <a:r>
              <a:rPr lang="ru-RU" sz="2400" dirty="0">
                <a:latin typeface="Brokgauz &amp; Efron" panose="020B0500000000000000" pitchFamily="34" charset="0"/>
              </a:rPr>
              <a:t>1894 — Восшествие на престол Николая II (до 1917).</a:t>
            </a:r>
          </a:p>
          <a:p>
            <a:pPr>
              <a:lnSpc>
                <a:spcPct val="100000"/>
              </a:lnSpc>
            </a:pPr>
            <a:r>
              <a:rPr lang="ru-RU" sz="2400" dirty="0" smtClean="0">
                <a:latin typeface="Brokgauz &amp; Efron" panose="020B0500000000000000" pitchFamily="34" charset="0"/>
              </a:rPr>
              <a:t>1898 </a:t>
            </a:r>
            <a:r>
              <a:rPr lang="ru-RU" sz="2400" dirty="0">
                <a:latin typeface="Brokgauz &amp; Efron" panose="020B0500000000000000" pitchFamily="34" charset="0"/>
              </a:rPr>
              <a:t>— I съезд Российской социал-демократической рабочей партии (РСДРП</a:t>
            </a:r>
            <a:r>
              <a:rPr lang="ru-RU" sz="2400" dirty="0" smtClean="0">
                <a:latin typeface="Brokgauz &amp; Efron" panose="020B0500000000000000" pitchFamily="34" charset="0"/>
              </a:rPr>
              <a:t>). </a:t>
            </a:r>
            <a:endParaRPr lang="ru-RU" sz="2400" dirty="0">
              <a:latin typeface="Brokgauz &amp; Efron" panose="020B0500000000000000" pitchFamily="34" charset="0"/>
            </a:endParaRPr>
          </a:p>
        </p:txBody>
      </p:sp>
    </p:spTree>
    <p:extLst>
      <p:ext uri="{BB962C8B-B14F-4D97-AF65-F5344CB8AC3E}">
        <p14:creationId xmlns:p14="http://schemas.microsoft.com/office/powerpoint/2010/main" val="36264849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Brokgauz &amp; Efron" panose="020B0500000000000000" pitchFamily="34" charset="0"/>
              </a:rPr>
              <a:t>Основные события (начало </a:t>
            </a:r>
            <a:r>
              <a:rPr lang="en-US" dirty="0" smtClean="0">
                <a:latin typeface="Brokgauz &amp; Efron" panose="020B0500000000000000" pitchFamily="34" charset="0"/>
              </a:rPr>
              <a:t>XX </a:t>
            </a:r>
            <a:r>
              <a:rPr lang="ru-RU" dirty="0" smtClean="0">
                <a:latin typeface="Brokgauz &amp; Efron" panose="020B0500000000000000" pitchFamily="34" charset="0"/>
              </a:rPr>
              <a:t>в.)</a:t>
            </a:r>
            <a:endParaRPr lang="ru-RU" dirty="0">
              <a:latin typeface="Brokgauz &amp; Efron" panose="020B0500000000000000" pitchFamily="34" charset="0"/>
            </a:endParaRPr>
          </a:p>
        </p:txBody>
      </p:sp>
      <p:sp>
        <p:nvSpPr>
          <p:cNvPr id="3" name="Объект 2"/>
          <p:cNvSpPr>
            <a:spLocks noGrp="1"/>
          </p:cNvSpPr>
          <p:nvPr>
            <p:ph idx="1"/>
          </p:nvPr>
        </p:nvSpPr>
        <p:spPr>
          <a:xfrm>
            <a:off x="555008" y="1581505"/>
            <a:ext cx="11081983" cy="4778351"/>
          </a:xfrm>
        </p:spPr>
        <p:txBody>
          <a:bodyPr>
            <a:noAutofit/>
          </a:bodyPr>
          <a:lstStyle/>
          <a:p>
            <a:pPr>
              <a:lnSpc>
                <a:spcPct val="100000"/>
              </a:lnSpc>
            </a:pPr>
            <a:r>
              <a:rPr lang="ru-RU" sz="2400" dirty="0" smtClean="0">
                <a:latin typeface="Brokgauz &amp; Efron" panose="020B0500000000000000" pitchFamily="34" charset="0"/>
              </a:rPr>
              <a:t>1903 </a:t>
            </a:r>
            <a:r>
              <a:rPr lang="ru-RU" sz="2400" dirty="0">
                <a:latin typeface="Brokgauz &amp; Efron" panose="020B0500000000000000" pitchFamily="34" charset="0"/>
              </a:rPr>
              <a:t>— II съезд РСДРП. Раскол на «большевиков» и «меньшевиков».</a:t>
            </a:r>
          </a:p>
          <a:p>
            <a:pPr>
              <a:lnSpc>
                <a:spcPct val="100000"/>
              </a:lnSpc>
            </a:pPr>
            <a:r>
              <a:rPr lang="ru-RU" sz="2400" dirty="0">
                <a:latin typeface="Brokgauz &amp; Efron" panose="020B0500000000000000" pitchFamily="34" charset="0"/>
              </a:rPr>
              <a:t>1904—1905 — Русско-японская война.</a:t>
            </a:r>
          </a:p>
          <a:p>
            <a:pPr>
              <a:lnSpc>
                <a:spcPct val="100000"/>
              </a:lnSpc>
            </a:pPr>
            <a:r>
              <a:rPr lang="ru-RU" sz="2400" dirty="0">
                <a:latin typeface="Brokgauz &amp; Efron" panose="020B0500000000000000" pitchFamily="34" charset="0"/>
              </a:rPr>
              <a:t>1905 — Создание партий кадетов, октябристов. 9 (22) января Кровавое воскресенье. Первая российская революция (до 1907).</a:t>
            </a:r>
          </a:p>
          <a:p>
            <a:pPr>
              <a:lnSpc>
                <a:spcPct val="100000"/>
              </a:lnSpc>
            </a:pPr>
            <a:r>
              <a:rPr lang="ru-RU" sz="2400" dirty="0">
                <a:latin typeface="Brokgauz &amp; Efron" panose="020B0500000000000000" pitchFamily="34" charset="0"/>
              </a:rPr>
              <a:t>1906 — Деятельность Государственной думы. Начало аграрной реформы Столыпина</a:t>
            </a:r>
            <a:r>
              <a:rPr lang="ru-RU" sz="2400" dirty="0" smtClean="0">
                <a:latin typeface="Brokgauz &amp; Efron" panose="020B0500000000000000" pitchFamily="34" charset="0"/>
              </a:rPr>
              <a:t>.</a:t>
            </a:r>
          </a:p>
          <a:p>
            <a:pPr>
              <a:lnSpc>
                <a:spcPct val="100000"/>
              </a:lnSpc>
            </a:pPr>
            <a:r>
              <a:rPr lang="ru-RU" sz="2400" dirty="0" smtClean="0">
                <a:latin typeface="Brokgauz &amp; Efron" panose="020B0500000000000000" pitchFamily="34" charset="0"/>
              </a:rPr>
              <a:t>1914 </a:t>
            </a:r>
            <a:r>
              <a:rPr lang="ru-RU" sz="2400" dirty="0">
                <a:latin typeface="Brokgauz &amp; Efron" panose="020B0500000000000000" pitchFamily="34" charset="0"/>
              </a:rPr>
              <a:t>— Вступление России в Первую мировую войну.</a:t>
            </a:r>
          </a:p>
          <a:p>
            <a:pPr>
              <a:lnSpc>
                <a:spcPct val="100000"/>
              </a:lnSpc>
            </a:pPr>
            <a:r>
              <a:rPr lang="ru-RU" sz="2400" dirty="0">
                <a:latin typeface="Brokgauz &amp; Efron" panose="020B0500000000000000" pitchFamily="34" charset="0"/>
              </a:rPr>
              <a:t>1917 — Февральская революция. Отречение Николая II от престола. Временное правительство. Октябрьская революция. Начало Гражданской войны (до 1922—1923).</a:t>
            </a:r>
            <a:endParaRPr lang="ru-RU" sz="2400" dirty="0">
              <a:latin typeface="Brokgauz &amp; Efron" panose="020B0500000000000000" pitchFamily="34" charset="0"/>
            </a:endParaRPr>
          </a:p>
        </p:txBody>
      </p:sp>
    </p:spTree>
    <p:extLst>
      <p:ext uri="{BB962C8B-B14F-4D97-AF65-F5344CB8AC3E}">
        <p14:creationId xmlns:p14="http://schemas.microsoft.com/office/powerpoint/2010/main" val="11125377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Brokgauz &amp; Efron" panose="020B0500000000000000" pitchFamily="34" charset="0"/>
              </a:rPr>
              <a:t>Информация об авторе</a:t>
            </a:r>
            <a:endParaRPr lang="ru-RU" dirty="0">
              <a:latin typeface="Brokgauz &amp; Efron" panose="020B0500000000000000" pitchFamily="34" charset="0"/>
            </a:endParaRPr>
          </a:p>
        </p:txBody>
      </p:sp>
      <p:sp>
        <p:nvSpPr>
          <p:cNvPr id="4" name="Объект 3"/>
          <p:cNvSpPr>
            <a:spLocks noGrp="1"/>
          </p:cNvSpPr>
          <p:nvPr>
            <p:ph sz="half" idx="1"/>
          </p:nvPr>
        </p:nvSpPr>
        <p:spPr>
          <a:xfrm>
            <a:off x="838199" y="1825625"/>
            <a:ext cx="6465712" cy="4351338"/>
          </a:xfrm>
        </p:spPr>
        <p:txBody>
          <a:bodyPr/>
          <a:lstStyle/>
          <a:p>
            <a:pPr marL="0" indent="0">
              <a:buNone/>
            </a:pPr>
            <a:r>
              <a:rPr lang="ru-RU" sz="3200" dirty="0" smtClean="0">
                <a:latin typeface="Brokgauz &amp; Efron" panose="020B0500000000000000" pitchFamily="34" charset="0"/>
              </a:rPr>
              <a:t>Пётр Алексеевич Кропоткин</a:t>
            </a:r>
          </a:p>
          <a:p>
            <a:pPr marL="0" indent="0">
              <a:buNone/>
            </a:pPr>
            <a:r>
              <a:rPr lang="ru-RU" sz="2400" dirty="0" smtClean="0">
                <a:latin typeface="Brokgauz &amp; Efron" panose="020B0500000000000000" pitchFamily="34" charset="0"/>
              </a:rPr>
              <a:t>(1842 – 1921)</a:t>
            </a:r>
            <a:endParaRPr lang="ru-RU" sz="3200" dirty="0" smtClean="0">
              <a:latin typeface="Brokgauz &amp; Efron" panose="020B0500000000000000" pitchFamily="34" charset="0"/>
            </a:endParaRPr>
          </a:p>
          <a:p>
            <a:pPr marL="0" indent="0">
              <a:lnSpc>
                <a:spcPct val="100000"/>
              </a:lnSpc>
              <a:buNone/>
            </a:pPr>
            <a:r>
              <a:rPr lang="ru-RU" dirty="0" smtClean="0">
                <a:latin typeface="Brokgauz &amp; Efron" panose="020B0500000000000000" pitchFamily="34" charset="0"/>
              </a:rPr>
              <a:t>русский </a:t>
            </a:r>
            <a:r>
              <a:rPr lang="ru-RU" dirty="0">
                <a:latin typeface="Brokgauz &amp; Efron" panose="020B0500000000000000" pitchFamily="34" charset="0"/>
              </a:rPr>
              <a:t>революционер-анархист и учёный, географ, геоморфолог, историк, публицист из рода Кропоткиных. Создатель идеологии анархо-коммунизма и один из самых влиятельных теоретиков анархизма</a:t>
            </a:r>
            <a:endParaRPr lang="ru-RU" dirty="0" smtClean="0">
              <a:latin typeface="Brokgauz &amp; Efron" panose="020B0500000000000000" pitchFamily="34" charset="0"/>
            </a:endParaRPr>
          </a:p>
          <a:p>
            <a:pPr marL="0" indent="0">
              <a:buNone/>
            </a:pPr>
            <a:endParaRPr lang="ru-RU" dirty="0"/>
          </a:p>
        </p:txBody>
      </p:sp>
      <p:pic>
        <p:nvPicPr>
          <p:cNvPr id="6" name="Объект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89512" y="1690688"/>
            <a:ext cx="3563110"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194479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Brokgauz &amp; Efron" panose="020B0500000000000000" pitchFamily="34" charset="0"/>
              </a:rPr>
              <a:t>Детство</a:t>
            </a:r>
            <a:endParaRPr lang="ru-RU" dirty="0">
              <a:latin typeface="Brokgauz &amp; Efron" panose="020B0500000000000000" pitchFamily="34" charset="0"/>
            </a:endParaRPr>
          </a:p>
        </p:txBody>
      </p:sp>
      <p:pic>
        <p:nvPicPr>
          <p:cNvPr id="9" name="Объект 8"/>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23629"/>
          <a:stretch/>
        </p:blipFill>
        <p:spPr>
          <a:xfrm>
            <a:off x="3355522" y="1579372"/>
            <a:ext cx="5529235" cy="5052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3355522" y="5828397"/>
            <a:ext cx="5396027" cy="711686"/>
          </a:xfrm>
          <a:prstGeom prst="rect">
            <a:avLst/>
          </a:prstGeom>
          <a:noFill/>
        </p:spPr>
        <p:txBody>
          <a:bodyPr wrap="square" rtlCol="0">
            <a:spAutoFit/>
          </a:bodyPr>
          <a:lstStyle/>
          <a:p>
            <a:pPr algn="ctr"/>
            <a:r>
              <a:rPr lang="ru-RU" sz="2000" dirty="0" smtClean="0">
                <a:latin typeface="Brokgauz &amp; Efron" panose="020B0500000000000000" pitchFamily="34" charset="0"/>
              </a:rPr>
              <a:t>Дом Кропоткиных</a:t>
            </a:r>
          </a:p>
          <a:p>
            <a:pPr algn="ctr"/>
            <a:r>
              <a:rPr lang="ru-RU" sz="2000" dirty="0" smtClean="0">
                <a:latin typeface="Brokgauz &amp; Efron" panose="020B0500000000000000" pitchFamily="34" charset="0"/>
              </a:rPr>
              <a:t>Москва</a:t>
            </a:r>
            <a:endParaRPr lang="ru-RU" sz="2000" dirty="0">
              <a:latin typeface="Brokgauz &amp; Efron" panose="020B0500000000000000" pitchFamily="34" charset="0"/>
            </a:endParaRPr>
          </a:p>
        </p:txBody>
      </p:sp>
      <p:pic>
        <p:nvPicPr>
          <p:cNvPr id="11" name="Объект 10"/>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9876"/>
          <a:stretch/>
        </p:blipFill>
        <p:spPr>
          <a:xfrm>
            <a:off x="8130650" y="1579373"/>
            <a:ext cx="3541003" cy="5052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Объект 9"/>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b="22158"/>
          <a:stretch/>
        </p:blipFill>
        <p:spPr>
          <a:xfrm>
            <a:off x="838200" y="1579371"/>
            <a:ext cx="3211286" cy="50549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929454" y="5878266"/>
            <a:ext cx="3028777" cy="707886"/>
          </a:xfrm>
          <a:prstGeom prst="rect">
            <a:avLst/>
          </a:prstGeom>
          <a:noFill/>
        </p:spPr>
        <p:txBody>
          <a:bodyPr wrap="square" rtlCol="0">
            <a:spAutoFit/>
          </a:bodyPr>
          <a:lstStyle/>
          <a:p>
            <a:pPr algn="ctr"/>
            <a:r>
              <a:rPr lang="ru-RU" sz="2000" dirty="0" smtClean="0">
                <a:latin typeface="Brokgauz &amp; Efron" panose="020B0500000000000000" pitchFamily="34" charset="0"/>
              </a:rPr>
              <a:t>Князь </a:t>
            </a:r>
            <a:r>
              <a:rPr lang="ru-RU" sz="2000" dirty="0">
                <a:latin typeface="Brokgauz &amp; Efron" panose="020B0500000000000000" pitchFamily="34" charset="0"/>
              </a:rPr>
              <a:t>Алексей </a:t>
            </a:r>
            <a:r>
              <a:rPr lang="ru-RU" sz="2000" dirty="0" smtClean="0">
                <a:latin typeface="Brokgauz &amp; Efron" panose="020B0500000000000000" pitchFamily="34" charset="0"/>
              </a:rPr>
              <a:t>Петрович </a:t>
            </a:r>
            <a:r>
              <a:rPr lang="ru-RU" sz="2000" dirty="0">
                <a:latin typeface="Brokgauz &amp; Efron" panose="020B0500000000000000" pitchFamily="34" charset="0"/>
              </a:rPr>
              <a:t>Кропоткин</a:t>
            </a:r>
          </a:p>
        </p:txBody>
      </p:sp>
      <p:sp>
        <p:nvSpPr>
          <p:cNvPr id="14" name="TextBox 13"/>
          <p:cNvSpPr txBox="1"/>
          <p:nvPr/>
        </p:nvSpPr>
        <p:spPr>
          <a:xfrm>
            <a:off x="8164667" y="5878266"/>
            <a:ext cx="3506986" cy="707886"/>
          </a:xfrm>
          <a:prstGeom prst="rect">
            <a:avLst/>
          </a:prstGeom>
          <a:noFill/>
        </p:spPr>
        <p:txBody>
          <a:bodyPr wrap="square" rtlCol="0">
            <a:spAutoFit/>
          </a:bodyPr>
          <a:lstStyle/>
          <a:p>
            <a:pPr algn="ctr"/>
            <a:r>
              <a:rPr lang="ru-RU" sz="2000" dirty="0" smtClean="0">
                <a:latin typeface="Brokgauz &amp; Efron" panose="020B0500000000000000" pitchFamily="34" charset="0"/>
              </a:rPr>
              <a:t>Екатерина </a:t>
            </a:r>
            <a:r>
              <a:rPr lang="ru-RU" sz="2000" dirty="0">
                <a:latin typeface="Brokgauz &amp; Efron" panose="020B0500000000000000" pitchFamily="34" charset="0"/>
              </a:rPr>
              <a:t>Николаевна Сулима</a:t>
            </a:r>
          </a:p>
        </p:txBody>
      </p:sp>
    </p:spTree>
    <p:extLst>
      <p:ext uri="{BB962C8B-B14F-4D97-AF65-F5344CB8AC3E}">
        <p14:creationId xmlns:p14="http://schemas.microsoft.com/office/powerpoint/2010/main" val="32380910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509452"/>
            <a:ext cx="12192000" cy="8226113"/>
          </a:xfrm>
        </p:spPr>
      </p:pic>
      <p:sp>
        <p:nvSpPr>
          <p:cNvPr id="2" name="Заголовок 1"/>
          <p:cNvSpPr>
            <a:spLocks noGrp="1"/>
          </p:cNvSpPr>
          <p:nvPr>
            <p:ph type="title"/>
          </p:nvPr>
        </p:nvSpPr>
        <p:spPr/>
        <p:txBody>
          <a:bodyPr/>
          <a:lstStyle/>
          <a:p>
            <a:r>
              <a:rPr lang="ru-RU" dirty="0" smtClean="0">
                <a:latin typeface="Brokgauz &amp; Efron" panose="020B0500000000000000" pitchFamily="34" charset="0"/>
              </a:rPr>
              <a:t>Пажеский корпус</a:t>
            </a:r>
            <a:endParaRPr lang="ru-RU" dirty="0">
              <a:latin typeface="Brokgauz &amp; Efron" panose="020B0500000000000000" pitchFamily="34" charset="0"/>
            </a:endParaRPr>
          </a:p>
        </p:txBody>
      </p:sp>
    </p:spTree>
    <p:extLst>
      <p:ext uri="{BB962C8B-B14F-4D97-AF65-F5344CB8AC3E}">
        <p14:creationId xmlns:p14="http://schemas.microsoft.com/office/powerpoint/2010/main" val="14169201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latin typeface="Brokgauz &amp; Efron" panose="020B0500000000000000" pitchFamily="34" charset="0"/>
              </a:rPr>
              <a:t>Отношения с братом</a:t>
            </a:r>
            <a:endParaRPr lang="ru-RU" dirty="0">
              <a:latin typeface="Brokgauz &amp; Efron" panose="020B0500000000000000" pitchFamily="34" charset="0"/>
            </a:endParaRPr>
          </a:p>
        </p:txBody>
      </p:sp>
      <p:sp>
        <p:nvSpPr>
          <p:cNvPr id="3" name="Объект 2"/>
          <p:cNvSpPr>
            <a:spLocks noGrp="1"/>
          </p:cNvSpPr>
          <p:nvPr>
            <p:ph sz="half" idx="1"/>
          </p:nvPr>
        </p:nvSpPr>
        <p:spPr>
          <a:xfrm>
            <a:off x="6367737" y="5840259"/>
            <a:ext cx="5643156" cy="547478"/>
          </a:xfrm>
        </p:spPr>
        <p:txBody>
          <a:bodyPr>
            <a:normAutofit/>
          </a:bodyPr>
          <a:lstStyle/>
          <a:p>
            <a:pPr marL="0" indent="0" algn="ctr">
              <a:buNone/>
            </a:pPr>
            <a:r>
              <a:rPr lang="ru-RU" sz="2400" dirty="0" smtClean="0">
                <a:latin typeface="Brokgauz &amp; Efron" panose="020B0500000000000000" pitchFamily="34" charset="0"/>
              </a:rPr>
              <a:t>Александр Алексеевич Кропоткин</a:t>
            </a:r>
          </a:p>
          <a:p>
            <a:pPr marL="0" indent="0">
              <a:buNone/>
            </a:pPr>
            <a:endParaRPr lang="ru-RU" dirty="0" smtClean="0"/>
          </a:p>
          <a:p>
            <a:pPr marL="0" indent="0">
              <a:buNone/>
            </a:pP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7893" y="1521197"/>
            <a:ext cx="3122845" cy="40451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838200" y="1711401"/>
            <a:ext cx="6346371" cy="4154984"/>
          </a:xfrm>
          <a:prstGeom prst="rect">
            <a:avLst/>
          </a:prstGeom>
          <a:noFill/>
        </p:spPr>
        <p:txBody>
          <a:bodyPr wrap="square" rtlCol="0">
            <a:spAutoFit/>
          </a:bodyPr>
          <a:lstStyle/>
          <a:p>
            <a:r>
              <a:rPr lang="ru-RU" sz="2400" dirty="0" smtClean="0">
                <a:latin typeface="Brokgauz &amp; Efron" panose="020B0500000000000000" pitchFamily="34" charset="0"/>
              </a:rPr>
              <a:t>Как </a:t>
            </a:r>
            <a:r>
              <a:rPr lang="ru-RU" sz="2400" dirty="0">
                <a:latin typeface="Brokgauz &amp; Efron" panose="020B0500000000000000" pitchFamily="34" charset="0"/>
              </a:rPr>
              <a:t>счастлив я, что у меня такой брат, который при этом еще любил меня страстно. Ему больше всего и больше всех обязан я моим развитием</a:t>
            </a:r>
            <a:r>
              <a:rPr lang="ru-RU" sz="2400" dirty="0" smtClean="0">
                <a:latin typeface="Brokgauz &amp; Efron" panose="020B0500000000000000" pitchFamily="34" charset="0"/>
              </a:rPr>
              <a:t>.</a:t>
            </a:r>
          </a:p>
          <a:p>
            <a:endParaRPr lang="ru-RU" sz="2400" dirty="0" smtClean="0">
              <a:latin typeface="Brokgauz &amp; Efron" panose="020B0500000000000000" pitchFamily="34" charset="0"/>
            </a:endParaRPr>
          </a:p>
          <a:p>
            <a:r>
              <a:rPr lang="ru-RU" sz="2400" dirty="0">
                <a:latin typeface="Brokgauz &amp; Efron" panose="020B0500000000000000" pitchFamily="34" charset="0"/>
              </a:rPr>
              <a:t>"Человек должен иметь определенную цель в жизни, - писал мой брат, без цели жизнь не в жизнь". И он советовал мне наметить такую цель, ради которой стоило бы жить.</a:t>
            </a:r>
          </a:p>
          <a:p>
            <a:endParaRPr lang="ru-RU" sz="2400" dirty="0"/>
          </a:p>
        </p:txBody>
      </p:sp>
    </p:spTree>
    <p:extLst>
      <p:ext uri="{BB962C8B-B14F-4D97-AF65-F5344CB8AC3E}">
        <p14:creationId xmlns:p14="http://schemas.microsoft.com/office/powerpoint/2010/main" val="36382045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sz="half" idx="1"/>
          </p:nvPr>
        </p:nvSpPr>
        <p:spPr/>
        <p:txBody>
          <a:bodyPr/>
          <a:lstStyle/>
          <a:p>
            <a:endParaRPr lang="ru-RU" dirty="0"/>
          </a:p>
        </p:txBody>
      </p:sp>
      <p:sp>
        <p:nvSpPr>
          <p:cNvPr id="4" name="Объект 3"/>
          <p:cNvSpPr>
            <a:spLocks noGrp="1"/>
          </p:cNvSpPr>
          <p:nvPr>
            <p:ph sz="half" idx="2"/>
          </p:nvPr>
        </p:nvSpPr>
        <p:spPr/>
        <p:txBody>
          <a:bodyPr/>
          <a:lstStyle/>
          <a:p>
            <a:endParaRPr lang="ru-RU"/>
          </a:p>
        </p:txBody>
      </p:sp>
    </p:spTree>
    <p:extLst>
      <p:ext uri="{BB962C8B-B14F-4D97-AF65-F5344CB8AC3E}">
        <p14:creationId xmlns:p14="http://schemas.microsoft.com/office/powerpoint/2010/main" val="7193435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Объект 5"/>
          <p:cNvPicPr>
            <a:picLocks noGrp="1" noChangeAspect="1"/>
          </p:cNvPicPr>
          <p:nvPr>
            <p:ph idx="1"/>
          </p:nvPr>
        </p:nvPicPr>
        <p:blipFill>
          <a:blip r:embed="rId2"/>
          <a:stretch>
            <a:fillRect/>
          </a:stretch>
        </p:blipFill>
        <p:spPr>
          <a:xfrm>
            <a:off x="0" y="-1"/>
            <a:ext cx="12192000" cy="9042911"/>
          </a:xfrm>
          <a:prstGeom prst="rect">
            <a:avLst/>
          </a:prstGeom>
        </p:spPr>
      </p:pic>
      <p:sp>
        <p:nvSpPr>
          <p:cNvPr id="7" name="Заголовок 6"/>
          <p:cNvSpPr>
            <a:spLocks noGrp="1"/>
          </p:cNvSpPr>
          <p:nvPr>
            <p:ph type="title"/>
          </p:nvPr>
        </p:nvSpPr>
        <p:spPr/>
        <p:txBody>
          <a:bodyPr/>
          <a:lstStyle/>
          <a:p>
            <a:r>
              <a:rPr lang="ru-RU" dirty="0" smtClean="0">
                <a:latin typeface="Brokgauz &amp; Efron" panose="020B0500000000000000" pitchFamily="34" charset="0"/>
              </a:rPr>
              <a:t>Крепостное право</a:t>
            </a:r>
            <a:endParaRPr lang="ru-RU" dirty="0">
              <a:latin typeface="Brokgauz &amp; Efron" panose="020B0500000000000000" pitchFamily="34" charset="0"/>
            </a:endParaRPr>
          </a:p>
        </p:txBody>
      </p:sp>
    </p:spTree>
    <p:extLst>
      <p:ext uri="{BB962C8B-B14F-4D97-AF65-F5344CB8AC3E}">
        <p14:creationId xmlns:p14="http://schemas.microsoft.com/office/powerpoint/2010/main" val="24842391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503</Words>
  <Application>Microsoft Office PowerPoint</Application>
  <PresentationFormat>Широкоэкранный</PresentationFormat>
  <Paragraphs>50</Paragraphs>
  <Slides>13</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13</vt:i4>
      </vt:variant>
    </vt:vector>
  </HeadingPairs>
  <TitlesOfParts>
    <vt:vector size="18" baseType="lpstr">
      <vt:lpstr>Brokgauz &amp; Efron</vt:lpstr>
      <vt:lpstr>Calibri Light</vt:lpstr>
      <vt:lpstr>Arial</vt:lpstr>
      <vt:lpstr>Calibri</vt:lpstr>
      <vt:lpstr>Тема Office</vt:lpstr>
      <vt:lpstr>Записки революционера</vt:lpstr>
      <vt:lpstr>Основные события (конец XIX в.)</vt:lpstr>
      <vt:lpstr>Основные события (начало XX в.)</vt:lpstr>
      <vt:lpstr>Информация об авторе</vt:lpstr>
      <vt:lpstr>Детство</vt:lpstr>
      <vt:lpstr>Пажеский корпус</vt:lpstr>
      <vt:lpstr>Отношения с братом</vt:lpstr>
      <vt:lpstr>Презентация PowerPoint</vt:lpstr>
      <vt:lpstr>Крепостное право</vt:lpstr>
      <vt:lpstr>Отношение к крепостным</vt:lpstr>
      <vt:lpstr>Солдатская служба</vt:lpstr>
      <vt:lpstr>Грабежи в министерствах</vt:lpstr>
      <vt:lpstr>Отмена крепостного права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Записки революционера</dc:title>
  <dc:creator>Егор Макаренко</dc:creator>
  <cp:lastModifiedBy>Егор Макаренко</cp:lastModifiedBy>
  <cp:revision>27</cp:revision>
  <dcterms:created xsi:type="dcterms:W3CDTF">2016-04-10T23:57:10Z</dcterms:created>
  <dcterms:modified xsi:type="dcterms:W3CDTF">2016-04-11T22:46:00Z</dcterms:modified>
</cp:coreProperties>
</file>